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73" r:id="rId3"/>
    <p:sldId id="283" r:id="rId4"/>
    <p:sldId id="285" r:id="rId5"/>
    <p:sldId id="298" r:id="rId6"/>
    <p:sldId id="288" r:id="rId7"/>
    <p:sldId id="300" r:id="rId8"/>
    <p:sldId id="290" r:id="rId9"/>
    <p:sldId id="301" r:id="rId10"/>
    <p:sldId id="287" r:id="rId11"/>
    <p:sldId id="284" r:id="rId12"/>
    <p:sldId id="293" r:id="rId13"/>
    <p:sldId id="294" r:id="rId14"/>
    <p:sldId id="295" r:id="rId15"/>
    <p:sldId id="297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B7F1-CD04-4A14-B011-1839F361E7F5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86A67-465D-4B1E-A3A5-7EBDD0E40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2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FA0-03FB-401F-B8B1-3B228A58B1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6A67-465D-4B1E-A3A5-7EBDD0E40A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4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08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7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98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64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2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5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01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09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8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C6AD-14D5-4FE1-9162-D99C1E8CD350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9928-9566-4D9C-B5EC-1B1223B0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F9EF-6C86-45E0-B199-7363A5C3C9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7A33-6D91-400E-B070-4D1DADF0C7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9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24D30-22B5-2AFC-C06B-8CCBE1EFA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699"/>
            <a:ext cx="9185953" cy="6850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9B41E2-3274-2B4F-2025-4E328239FCC4}"/>
              </a:ext>
            </a:extLst>
          </p:cNvPr>
          <p:cNvSpPr txBox="1"/>
          <p:nvPr/>
        </p:nvSpPr>
        <p:spPr>
          <a:xfrm>
            <a:off x="990600" y="18288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ĐOẠN MẠCH NỐI TIẾP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16456"/>
            <a:ext cx="8991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Câu </a:t>
            </a:r>
            <a:r>
              <a:rPr lang="en-US" sz="3200" b="1" u="sng" dirty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err="1">
                <a:latin typeface="+mj-lt"/>
              </a:rPr>
              <a:t>Một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mạch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điện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gồm</a:t>
            </a:r>
            <a:r>
              <a:rPr lang="en-US" sz="3200" b="1" dirty="0">
                <a:latin typeface="+mj-lt"/>
              </a:rPr>
              <a:t> 3 </a:t>
            </a:r>
            <a:r>
              <a:rPr lang="en-US" sz="3200" b="1" dirty="0" err="1">
                <a:latin typeface="+mj-lt"/>
              </a:rPr>
              <a:t>điện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trở</a:t>
            </a:r>
            <a:r>
              <a:rPr lang="en-US" sz="3200" b="1" dirty="0">
                <a:latin typeface="+mj-lt"/>
              </a:rPr>
              <a:t> R</a:t>
            </a:r>
            <a:r>
              <a:rPr lang="en-US" sz="3200" b="1" baseline="-25000" dirty="0">
                <a:latin typeface="+mj-lt"/>
              </a:rPr>
              <a:t>1</a:t>
            </a:r>
            <a:r>
              <a:rPr lang="en-US" sz="3200" b="1" dirty="0">
                <a:latin typeface="+mj-lt"/>
              </a:rPr>
              <a:t> = 2Ω, R</a:t>
            </a:r>
            <a:r>
              <a:rPr lang="en-US" sz="3200" b="1" baseline="-25000" dirty="0">
                <a:latin typeface="+mj-lt"/>
              </a:rPr>
              <a:t>2</a:t>
            </a:r>
            <a:r>
              <a:rPr lang="en-US" sz="3200" b="1" dirty="0">
                <a:latin typeface="+mj-lt"/>
              </a:rPr>
              <a:t> = 3Ω, R</a:t>
            </a:r>
            <a:r>
              <a:rPr lang="en-US" sz="3200" b="1" baseline="-25000" dirty="0">
                <a:latin typeface="+mj-lt"/>
              </a:rPr>
              <a:t>3</a:t>
            </a:r>
            <a:r>
              <a:rPr lang="en-US" sz="3200" b="1" dirty="0">
                <a:latin typeface="+mj-lt"/>
              </a:rPr>
              <a:t> = 6Ω </a:t>
            </a:r>
            <a:r>
              <a:rPr lang="en-US" sz="3200" b="1" dirty="0" err="1">
                <a:latin typeface="+mj-lt"/>
              </a:rPr>
              <a:t>mắc</a:t>
            </a:r>
            <a:r>
              <a:rPr lang="en-US" sz="3200" b="1" dirty="0">
                <a:latin typeface="+mj-lt"/>
              </a:rPr>
              <a:t> song </a:t>
            </a:r>
            <a:r>
              <a:rPr lang="en-US" sz="3200" b="1" dirty="0" err="1">
                <a:latin typeface="+mj-lt"/>
              </a:rPr>
              <a:t>song</a:t>
            </a:r>
            <a:r>
              <a:rPr lang="en-US" sz="3200" b="1" dirty="0">
                <a:latin typeface="+mj-lt"/>
              </a:rPr>
              <a:t>. </a:t>
            </a:r>
            <a:r>
              <a:rPr lang="en-US" sz="3200" b="1" dirty="0" err="1">
                <a:latin typeface="+mj-lt"/>
              </a:rPr>
              <a:t>Điện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trở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tương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đương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của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mạch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là</a:t>
            </a:r>
            <a:r>
              <a:rPr lang="en-US" sz="3200" b="1" dirty="0">
                <a:latin typeface="+mj-lt"/>
              </a:rPr>
              <a:t>:</a:t>
            </a:r>
            <a:endParaRPr lang="en-US" sz="3200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A. 3 Ω</a:t>
            </a:r>
            <a:r>
              <a:rPr lang="en-US" sz="3200" dirty="0">
                <a:latin typeface="+mj-lt"/>
              </a:rPr>
              <a:t>			</a:t>
            </a:r>
            <a:r>
              <a:rPr lang="en-US" sz="3200" b="1" dirty="0">
                <a:latin typeface="+mj-lt"/>
              </a:rPr>
              <a:t>B. 1 Ω </a:t>
            </a:r>
            <a:endParaRPr lang="en-US" sz="3200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C. 5 Ω </a:t>
            </a:r>
            <a:r>
              <a:rPr lang="en-US" sz="3200" dirty="0">
                <a:latin typeface="+mj-lt"/>
              </a:rPr>
              <a:t>			</a:t>
            </a:r>
            <a:r>
              <a:rPr lang="en-US" sz="3200" b="1" dirty="0">
                <a:latin typeface="+mj-lt"/>
              </a:rPr>
              <a:t>D. 7 Ω </a:t>
            </a:r>
            <a:endParaRPr lang="en-US" sz="3200" dirty="0">
              <a:latin typeface="+mj-lt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5814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Câu </a:t>
            </a:r>
            <a:r>
              <a:rPr lang="en-US" sz="3200" b="1" u="sng" dirty="0">
                <a:solidFill>
                  <a:srgbClr val="FF0000"/>
                </a:solidFill>
                <a:latin typeface="+mj-lt"/>
              </a:rPr>
              <a:t>4</a:t>
            </a:r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gồm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R</a:t>
            </a:r>
            <a:r>
              <a:rPr lang="en-US" sz="3200" b="1" baseline="-25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 = 2Ω, R</a:t>
            </a:r>
            <a:r>
              <a:rPr lang="en-US" sz="3200" b="1" baseline="-25000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 = 3Ω, R</a:t>
            </a:r>
            <a:r>
              <a:rPr lang="en-US" sz="3200" b="1" baseline="-25000" dirty="0">
                <a:latin typeface="+mj-lt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 = 6Ω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mắc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song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song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Cường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chạy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1,2A.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latin typeface="+mj-lt"/>
                <a:cs typeface="Times New Roman" panose="02020603050405020304" pitchFamily="18" charset="0"/>
              </a:rPr>
              <a:t>A. 12V			B. 1,2V</a:t>
            </a:r>
          </a:p>
          <a:p>
            <a:r>
              <a:rPr lang="en-US" sz="3200" b="1" dirty="0">
                <a:latin typeface="+mj-lt"/>
                <a:cs typeface="Times New Roman" panose="02020603050405020304" pitchFamily="18" charset="0"/>
              </a:rPr>
              <a:t>C. 24V			D. 2,4V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17BAAC0-DD69-BDC1-AA97-2226FB456608}"/>
              </a:ext>
            </a:extLst>
          </p:cNvPr>
          <p:cNvSpPr/>
          <p:nvPr/>
        </p:nvSpPr>
        <p:spPr>
          <a:xfrm>
            <a:off x="3581400" y="5486400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81201FB-A93F-D7B5-1C76-2614A16E7DC1}"/>
              </a:ext>
            </a:extLst>
          </p:cNvPr>
          <p:cNvSpPr/>
          <p:nvPr/>
        </p:nvSpPr>
        <p:spPr>
          <a:xfrm>
            <a:off x="3613079" y="1752600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-54352"/>
            <a:ext cx="641553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3200" b="1" u="sng" dirty="0">
                <a:solidFill>
                  <a:srgbClr val="FF0000"/>
                </a:solidFill>
              </a:rPr>
              <a:t>Câu </a:t>
            </a:r>
            <a:r>
              <a:rPr lang="en-US" sz="3200" b="1" u="sng" dirty="0">
                <a:solidFill>
                  <a:srgbClr val="FF0000"/>
                </a:solidFill>
              </a:rPr>
              <a:t>5</a:t>
            </a:r>
            <a:r>
              <a:rPr lang="vi-VN" sz="3200" b="1" u="sng" dirty="0">
                <a:solidFill>
                  <a:srgbClr val="FF0000"/>
                </a:solidFill>
              </a:rPr>
              <a:t>: 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199" y="3465254"/>
            <a:ext cx="845820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kumimoji="0" lang="en-US" altLang="en-US" sz="32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7Ω, R</a:t>
            </a:r>
            <a:r>
              <a:rPr kumimoji="0" lang="en-US" altLang="en-US" sz="3200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12Ω, R</a:t>
            </a:r>
            <a:r>
              <a:rPr lang="en-US" altLang="en-US" sz="3200" b="1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4Ω.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9 Ω				B. 5Ω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15 Ω				D. 4 Ω</a:t>
            </a:r>
          </a:p>
        </p:txBody>
      </p:sp>
      <p:pic>
        <p:nvPicPr>
          <p:cNvPr id="7" name="Picture 6" descr="Vật Lí lớp 9 | Tổng hợp Lý thuyết - Bài tập Vật Lý 9 có đáp á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5727"/>
            <a:ext cx="7615646" cy="25946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0CC2FF0-3653-76FF-DE96-83B1457F1148}"/>
              </a:ext>
            </a:extLst>
          </p:cNvPr>
          <p:cNvSpPr/>
          <p:nvPr/>
        </p:nvSpPr>
        <p:spPr>
          <a:xfrm>
            <a:off x="76199" y="4496305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108707"/>
            <a:ext cx="8305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s-E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</a:t>
            </a:r>
            <a:r>
              <a:rPr lang="es-E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mắc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song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s-E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6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Ω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s-E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12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đương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17887" y="2210922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4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s-E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" y="2305270"/>
            <a:ext cx="350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Nhỏ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s-E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64949" y="2305270"/>
            <a:ext cx="42980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s-E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Nhỏ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s-E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" y="3136612"/>
            <a:ext cx="32323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s-E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57800" y="3136611"/>
            <a:ext cx="34529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s-E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7889C4-FDFC-2A59-3F22-948EFD1610C7}"/>
              </a:ext>
            </a:extLst>
          </p:cNvPr>
          <p:cNvSpPr/>
          <p:nvPr/>
        </p:nvSpPr>
        <p:spPr>
          <a:xfrm>
            <a:off x="76200" y="2355476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2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810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7: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12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</a:t>
            </a:r>
            <a:r>
              <a:rPr lang="en-US" sz="3200" baseline="-25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6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 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0,5A.Hiệu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2913220"/>
            <a:ext cx="7086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UcPeriod"/>
              <a:tabLst>
                <a:tab pos="1657350" algn="l"/>
                <a:tab pos="3136900" algn="l"/>
                <a:tab pos="461645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6V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  <a:tab pos="3136900" algn="l"/>
                <a:tab pos="461645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7,5V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  <a:tab pos="3136900" algn="l"/>
                <a:tab pos="461645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9V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  <a:tab pos="3136900" algn="l"/>
                <a:tab pos="461645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870A84F-A627-524C-021F-BC9535BFA145}"/>
              </a:ext>
            </a:extLst>
          </p:cNvPr>
          <p:cNvSpPr/>
          <p:nvPr/>
        </p:nvSpPr>
        <p:spPr>
          <a:xfrm>
            <a:off x="648984" y="3946840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9962" y="457200"/>
            <a:ext cx="816407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Hai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5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15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2A. Thông tin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2226915"/>
            <a:ext cx="91068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đương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lang="es-E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225" y="2811690"/>
            <a:ext cx="8357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2A.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40V.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40V.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6D1164F-0129-7E44-591B-FFD43600924C}"/>
              </a:ext>
            </a:extLst>
          </p:cNvPr>
          <p:cNvSpPr/>
          <p:nvPr/>
        </p:nvSpPr>
        <p:spPr>
          <a:xfrm>
            <a:off x="492531" y="3883910"/>
            <a:ext cx="609600" cy="497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3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846C-59E9-133A-96FB-C8BC549C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Dặn</a:t>
            </a:r>
            <a:r>
              <a:rPr lang="en-US" dirty="0"/>
              <a:t> </a:t>
            </a:r>
            <a:r>
              <a:rPr lang="en-US" dirty="0" err="1"/>
              <a:t>dò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8D5D0-3F53-F68D-A543-6D8FF32F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3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7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KIẾN THỨC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7" y="619886"/>
            <a:ext cx="58238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endParaRPr lang="en-US" sz="2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2326304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100809"/>
            <a:ext cx="891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2400" y="1040718"/>
                <a:ext cx="8077200" cy="1255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luật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Cường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chạy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qua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thuận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thế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đặt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đầu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nghịch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trở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200" b="1" smtClean="0">
                        <a:solidFill>
                          <a:prstClr val="black"/>
                        </a:solidFill>
                        <a:latin typeface="Cambria Math"/>
                      </a:rPr>
                      <m:t>𝐈</m:t>
                    </m:r>
                    <m:r>
                      <a:rPr lang="en-US" sz="2200" b="1" smtClean="0">
                        <a:solidFill>
                          <a:prstClr val="black"/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2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b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r>
                          <a:rPr lang="en-US" sz="2200" b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𝐑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I: CĐDĐ (A), U: HĐT (V), R: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trở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l-GR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sz="2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40718"/>
                <a:ext cx="8077200" cy="1255280"/>
              </a:xfrm>
              <a:prstGeom prst="rect">
                <a:avLst/>
              </a:prstGeom>
              <a:blipFill>
                <a:blip r:embed="rId2"/>
                <a:stretch>
                  <a:fillRect l="-981" t="-3398" b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" y="2875002"/>
                <a:ext cx="74676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prstClr val="black"/>
                    </a:solidFill>
                  </a:rPr>
                  <a:t>CĐ DĐ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I</m:t>
                    </m:r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=…=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sz="22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200" dirty="0">
                    <a:solidFill>
                      <a:prstClr val="black"/>
                    </a:solidFill>
                  </a:rPr>
                  <a:t>HĐT: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U</m:t>
                    </m:r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sz="2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dirty="0" err="1">
                    <a:solidFill>
                      <a:prstClr val="black"/>
                    </a:solidFill>
                  </a:rPr>
                  <a:t>Điện</a:t>
                </a:r>
                <a:r>
                  <a:rPr lang="en-US" sz="2200" dirty="0">
                    <a:solidFill>
                      <a:prstClr val="black"/>
                    </a:solidFill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</a:rPr>
                  <a:t>trở</a:t>
                </a:r>
                <a:r>
                  <a:rPr lang="en-US" sz="2200" dirty="0">
                    <a:solidFill>
                      <a:prstClr val="black"/>
                    </a:solidFill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</a:rPr>
                  <a:t>tương</a:t>
                </a:r>
                <a:r>
                  <a:rPr lang="en-US" sz="2200" dirty="0">
                    <a:solidFill>
                      <a:prstClr val="black"/>
                    </a:solidFill>
                  </a:rPr>
                  <a:t> </a:t>
                </a:r>
                <a:r>
                  <a:rPr lang="en-US" sz="2200" dirty="0" err="1">
                    <a:solidFill>
                      <a:prstClr val="black"/>
                    </a:solidFill>
                  </a:rPr>
                  <a:t>đương</a:t>
                </a:r>
                <a:r>
                  <a:rPr lang="en-US" sz="2200" dirty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đ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200" smtClean="0">
                        <a:solidFill>
                          <a:prstClr val="black"/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sz="2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75002"/>
                <a:ext cx="7467600" cy="1107996"/>
              </a:xfrm>
              <a:prstGeom prst="rect">
                <a:avLst/>
              </a:prstGeom>
              <a:blipFill>
                <a:blip r:embed="rId3"/>
                <a:stretch>
                  <a:fillRect l="-1061" t="-3867" b="-10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9100" y="4510292"/>
                <a:ext cx="8305800" cy="2247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</a:rPr>
                  <a:t>CĐ DĐ: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I</m:t>
                    </m:r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</a:rPr>
                  <a:t>HĐT :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U</m:t>
                    </m:r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</a:rPr>
                      <m:t>=…=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err="1">
                    <a:solidFill>
                      <a:prstClr val="black"/>
                    </a:solidFill>
                    <a:cs typeface="Times New Roman" pitchFamily="18" charset="0"/>
                  </a:rPr>
                  <a:t>Điện</a:t>
                </a:r>
                <a:r>
                  <a:rPr lang="en-US" sz="2000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cs typeface="Times New Roman" pitchFamily="18" charset="0"/>
                  </a:rPr>
                  <a:t>trở</a:t>
                </a:r>
                <a:r>
                  <a:rPr lang="en-US" sz="2000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cs typeface="Times New Roman" pitchFamily="18" charset="0"/>
                  </a:rPr>
                  <a:t>tương</a:t>
                </a:r>
                <a:r>
                  <a:rPr lang="en-US" sz="2000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cs typeface="Times New Roman" pitchFamily="18" charset="0"/>
                  </a:rPr>
                  <a:t>đương</a:t>
                </a:r>
                <a:r>
                  <a:rPr lang="en-US" sz="2000" dirty="0">
                    <a:solidFill>
                      <a:prstClr val="black"/>
                    </a:solidFill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t</m:t>
                            </m:r>
                            <m: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  <m:r>
                      <a:rPr lang="en-US" sz="24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24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+…+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n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Hay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t</m:t>
                        </m:r>
                        <m: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510292"/>
                <a:ext cx="8305800" cy="2247859"/>
              </a:xfrm>
              <a:prstGeom prst="rect">
                <a:avLst/>
              </a:prstGeom>
              <a:blipFill>
                <a:blip r:embed="rId4"/>
                <a:stretch>
                  <a:fillRect l="-808" t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2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829216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Cho m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ạch điện như hình vẽ, biết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, </a:t>
            </a:r>
            <a:r>
              <a:rPr lang="vi-VN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vôn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kế 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6 V,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ampe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kế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</a:t>
            </a:r>
            <a:r>
              <a:rPr lang="vi-VN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ỉ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0,5 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 T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ính điện trở tương đương của mạch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 . T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895600"/>
            <a:ext cx="518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D5787D-0D6C-0290-004D-272575CE311B}"/>
              </a:ext>
            </a:extLst>
          </p:cNvPr>
          <p:cNvSpPr txBox="1"/>
          <p:nvPr/>
        </p:nvSpPr>
        <p:spPr>
          <a:xfrm>
            <a:off x="381000" y="152400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</a:t>
            </a:r>
          </a:p>
        </p:txBody>
      </p:sp>
    </p:spTree>
    <p:extLst>
      <p:ext uri="{BB962C8B-B14F-4D97-AF65-F5344CB8AC3E}">
        <p14:creationId xmlns:p14="http://schemas.microsoft.com/office/powerpoint/2010/main" val="27528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FDE7-FF8B-875E-1091-019762BFA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50292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= 5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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ampe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ch</a:t>
            </a:r>
            <a:r>
              <a:rPr lang="vi-VN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ỉ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0,5 A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kern="100" baseline="-25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0,5 A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vôn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kế chỉ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6 V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sz="2400" kern="100" baseline="-25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 6 V</a:t>
            </a:r>
          </a:p>
          <a:p>
            <a:pPr marL="0" indent="0">
              <a:buNone/>
            </a:pPr>
            <a:endParaRPr lang="en-US" sz="30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F1EB86-451F-E590-5418-F381124099A6}"/>
              </a:ext>
            </a:extLst>
          </p:cNvPr>
          <p:cNvSpPr txBox="1"/>
          <p:nvPr/>
        </p:nvSpPr>
        <p:spPr>
          <a:xfrm>
            <a:off x="5638800" y="56845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a/ </a:t>
            </a:r>
            <a:r>
              <a:rPr lang="en-US" sz="2400" kern="1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sz="2400" kern="100" baseline="-250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tđ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B7076-95BE-F0EF-0EA5-50E2A647C77C}"/>
              </a:ext>
            </a:extLst>
          </p:cNvPr>
          <p:cNvSpPr txBox="1"/>
          <p:nvPr/>
        </p:nvSpPr>
        <p:spPr>
          <a:xfrm>
            <a:off x="5638800" y="1122452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b/ 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D5FDC9-512C-263E-8FAA-042E434D1E11}"/>
                  </a:ext>
                </a:extLst>
              </p:cNvPr>
              <p:cNvSpPr txBox="1"/>
              <p:nvPr/>
            </p:nvSpPr>
            <p:spPr>
              <a:xfrm>
                <a:off x="419100" y="2655090"/>
                <a:ext cx="4152900" cy="745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sz="2400" b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R</a:t>
                </a:r>
                <a14:m>
                  <m:oMath xmlns:m="http://schemas.openxmlformats.org/officeDocument/2006/math">
                    <m:r>
                      <a:rPr kumimoji="0" lang="en-US" sz="2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kumimoji="0" lang="en-US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kumimoji="0" lang="en-US" sz="2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r>
                          <a:rPr kumimoji="0" lang="en-US" sz="28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</a:rPr>
                          <m:t>𝐈</m:t>
                        </m:r>
                      </m:den>
                    </m:f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</a:rPr>
                          <m:t>0,5</m:t>
                        </m:r>
                      </m:den>
                    </m:f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  <m:r>
                      <a:rPr kumimoji="0" lang="el-G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D5FDC9-512C-263E-8FAA-042E434D1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655090"/>
                <a:ext cx="4152900" cy="745910"/>
              </a:xfrm>
              <a:prstGeom prst="rect">
                <a:avLst/>
              </a:prstGeom>
              <a:blipFill>
                <a:blip r:embed="rId2"/>
                <a:stretch>
                  <a:fillRect l="-2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552A66-88E2-2CB8-5604-3B8DD1D613CD}"/>
                  </a:ext>
                </a:extLst>
              </p:cNvPr>
              <p:cNvSpPr txBox="1"/>
              <p:nvPr/>
            </p:nvSpPr>
            <p:spPr>
              <a:xfrm>
                <a:off x="369013" y="3880005"/>
                <a:ext cx="796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nt</m:t>
                    </m:r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đ</m:t>
                        </m:r>
                      </m:sub>
                    </m:sSub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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30 -5 = 25</a:t>
                </a:r>
                <a:r>
                  <a:rPr lang="el-GR" sz="3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552A66-88E2-2CB8-5604-3B8DD1D61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13" y="3880005"/>
                <a:ext cx="7962900" cy="584775"/>
              </a:xfrm>
              <a:prstGeom prst="rect">
                <a:avLst/>
              </a:prstGeom>
              <a:blipFill>
                <a:blip r:embed="rId3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100C61B-EFD3-7783-43A5-720AD8BF8B67}"/>
              </a:ext>
            </a:extLst>
          </p:cNvPr>
          <p:cNvSpPr txBox="1"/>
          <p:nvPr/>
        </p:nvSpPr>
        <p:spPr>
          <a:xfrm>
            <a:off x="381000" y="22549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E81C23-4AC4-46D5-1E9B-D90A69489561}"/>
                  </a:ext>
                </a:extLst>
              </p:cNvPr>
              <p:cNvSpPr txBox="1"/>
              <p:nvPr/>
            </p:nvSpPr>
            <p:spPr>
              <a:xfrm>
                <a:off x="419100" y="3457001"/>
                <a:ext cx="1562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Đ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ệ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tr</m:t>
                          </m:r>
                          <m: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ở 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kumimoji="0" lang="en-US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E81C23-4AC4-46D5-1E9B-D90A69489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3457001"/>
                <a:ext cx="1562100" cy="461665"/>
              </a:xfrm>
              <a:prstGeom prst="rect">
                <a:avLst/>
              </a:prstGeom>
              <a:blipFill>
                <a:blip r:embed="rId4"/>
                <a:stretch>
                  <a:fillRect l="-3125" r="-546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5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ÀI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ạch điện như hình vẽ, biết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, 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ampe kế </a:t>
            </a:r>
            <a:r>
              <a:rPr lang="en-US" sz="2800" dirty="0">
                <a:latin typeface=".VnTime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baseline="-25000" dirty="0">
                <a:latin typeface=".VnTime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dirty="0">
                <a:latin typeface=".VnTime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latin typeface=".VnTime" pitchFamily="34" charset="0"/>
                <a:cs typeface="Times New Roman" pitchFamily="18" charset="0"/>
                <a:sym typeface="Symbol" pitchFamily="18" charset="2"/>
              </a:rPr>
              <a:t>chỉ</a:t>
            </a:r>
            <a:r>
              <a:rPr lang="en-US" sz="2800" dirty="0">
                <a:latin typeface=".VnTime" pitchFamily="34" charset="0"/>
                <a:cs typeface="Times New Roman" pitchFamily="18" charset="0"/>
                <a:sym typeface="Symbol" pitchFamily="18" charset="2"/>
              </a:rPr>
              <a:t> 1,2 A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ampe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ỉ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vi-V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ính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. 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670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BD37BA-BF28-F040-7681-7A4D98F5D292}"/>
              </a:ext>
            </a:extLst>
          </p:cNvPr>
          <p:cNvSpPr txBox="1"/>
          <p:nvPr/>
        </p:nvSpPr>
        <p:spPr>
          <a:xfrm>
            <a:off x="304800" y="4572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Tóm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,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ampe kế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chỉ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 1,2 A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</a:t>
            </a:r>
            <a:r>
              <a:rPr lang="en-US" sz="2400" kern="100" baseline="-250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itchFamily="34" charset="0"/>
                <a:ea typeface="+mn-ea"/>
                <a:cs typeface="Times New Roman" pitchFamily="18" charset="0"/>
                <a:sym typeface="Symbol" pitchFamily="18" charset="2"/>
              </a:rPr>
              <a:t>1,2 A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ampe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kế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ch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ỉ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,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kern="100" baseline="-25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,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D91B6-E85C-1098-84D1-A9FA032B19CF}"/>
              </a:ext>
            </a:extLst>
          </p:cNvPr>
          <p:cNvSpPr txBox="1"/>
          <p:nvPr/>
        </p:nvSpPr>
        <p:spPr>
          <a:xfrm>
            <a:off x="5943600" y="457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T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ính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AB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 . T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415B5F-0723-879F-DB24-6C1B929FCA19}"/>
                  </a:ext>
                </a:extLst>
              </p:cNvPr>
              <p:cNvSpPr txBox="1"/>
              <p:nvPr/>
            </p:nvSpPr>
            <p:spPr>
              <a:xfrm>
                <a:off x="1068512" y="2286000"/>
                <a:ext cx="6322888" cy="668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24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  <m:sub>
                        <m:r>
                          <a:rPr kumimoji="0" lang="en-US" sz="24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kumimoji="0" lang="en-US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rPr>
                      <m:t>1,2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10=12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415B5F-0723-879F-DB24-6C1B929FC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512" y="2286000"/>
                <a:ext cx="6322888" cy="668068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451DCD-2A42-12C7-3220-EAED2D4CC762}"/>
                  </a:ext>
                </a:extLst>
              </p:cNvPr>
              <p:cNvSpPr txBox="1"/>
              <p:nvPr/>
            </p:nvSpPr>
            <p:spPr>
              <a:xfrm>
                <a:off x="-267984" y="3228945"/>
                <a:ext cx="624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V</m:t>
                      </m:r>
                      <m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ì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2   </m:t>
                          </m:r>
                        </m:sub>
                      </m:sSub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U</m:t>
                      </m:r>
                      <m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U</m:t>
                          </m:r>
                        </m:e>
                        <m:sub>
                          <m:r>
                            <a:rPr kumimoji="0" lang="en-US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U</m:t>
                          </m:r>
                        </m:e>
                        <m:sub>
                          <m:r>
                            <a:rPr kumimoji="0" lang="en-US" sz="20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12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451DCD-2A42-12C7-3220-EAED2D4CC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7984" y="3228945"/>
                <a:ext cx="6248400" cy="400110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C5BBCD-8855-DA30-C99D-CCE9E707A4B2}"/>
                  </a:ext>
                </a:extLst>
              </p:cNvPr>
              <p:cNvSpPr txBox="1"/>
              <p:nvPr/>
            </p:nvSpPr>
            <p:spPr>
              <a:xfrm>
                <a:off x="1219200" y="4038600"/>
                <a:ext cx="3962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I</m:t>
                        </m:r>
                      </m:e>
                      <m:sub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I</m:t>
                        </m:r>
                      </m:e>
                      <m:sub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</a:rPr>
                  <a:t> I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0,6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C5BBCD-8855-DA30-C99D-CCE9E707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038600"/>
                <a:ext cx="3962400" cy="400110"/>
              </a:xfrm>
              <a:prstGeom prst="rect">
                <a:avLst/>
              </a:prstGeom>
              <a:blipFill>
                <a:blip r:embed="rId4"/>
                <a:stretch>
                  <a:fillRect t="-9231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D35694-48B3-A183-E314-CC2506D23502}"/>
                  </a:ext>
                </a:extLst>
              </p:cNvPr>
              <p:cNvSpPr txBox="1"/>
              <p:nvPr/>
            </p:nvSpPr>
            <p:spPr>
              <a:xfrm>
                <a:off x="-76200" y="4804590"/>
                <a:ext cx="4911904" cy="720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0,6</m:t>
                          </m:r>
                        </m:den>
                      </m:f>
                      <m:r>
                        <a:rPr lang="en-US" sz="20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l-GR" sz="2000" b="0" i="1" dirty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D35694-48B3-A183-E314-CC2506D23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4804590"/>
                <a:ext cx="4911904" cy="7208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0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ÀI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ạch điện như hình vẽ, biết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= 30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vi-VN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= 12V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ính 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. 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cường độ dòng điện qua mỗi điện trở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5943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69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B7A6-7EC4-666C-5345-3E3B4159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81DEB4-9ACC-F010-750E-7C464EE167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728" y="1371600"/>
                <a:ext cx="8229600" cy="1752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a: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1.Tính</a:t>
                </a:r>
                <a:r>
                  <a:rPr lang="en-US" sz="32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trở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đương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mạch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81DEB4-9ACC-F010-750E-7C464EE16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728" y="1371600"/>
                <a:ext cx="8229600" cy="1752600"/>
              </a:xfrm>
              <a:blipFill>
                <a:blip r:embed="rId2"/>
                <a:stretch>
                  <a:fillRect l="-1704" t="-9722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63E97FE-89D6-D604-D79D-702A757E62AC}"/>
                  </a:ext>
                </a:extLst>
              </p:cNvPr>
              <p:cNvSpPr txBox="1"/>
              <p:nvPr/>
            </p:nvSpPr>
            <p:spPr>
              <a:xfrm>
                <a:off x="495728" y="3563675"/>
                <a:ext cx="6324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b:</a:t>
                </a:r>
              </a:p>
              <a:p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 </a:t>
                </a:r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 </a:t>
                </a:r>
                <a:r>
                  <a:rPr lang="en-US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300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3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30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63E97FE-89D6-D604-D79D-702A757E6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28" y="3563675"/>
                <a:ext cx="6324600" cy="1938992"/>
              </a:xfrm>
              <a:prstGeom prst="rect">
                <a:avLst/>
              </a:prstGeom>
              <a:blipFill>
                <a:blip r:embed="rId3"/>
                <a:stretch>
                  <a:fillRect l="-2216" t="-4088" b="-8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49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16456"/>
            <a:ext cx="8991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Câu </a:t>
            </a:r>
            <a:r>
              <a:rPr lang="en-US" sz="3200" b="1" u="sng" dirty="0">
                <a:solidFill>
                  <a:srgbClr val="FF0000"/>
                </a:solidFill>
                <a:latin typeface="+mj-lt"/>
              </a:rPr>
              <a:t>1</a:t>
            </a:r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2Ω,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5Ω,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3Ω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 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11 Ω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12 Ω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13 Ω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989" y="32004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Câu </a:t>
            </a:r>
            <a:r>
              <a:rPr lang="en-US" sz="3200" b="1" u="sng" dirty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2Ω,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5Ω, R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3Ω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1,2A.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10V			B. 11V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12V			D. 13V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57CF9E7-CE4B-FFC9-DF00-0165E6D01651}"/>
              </a:ext>
            </a:extLst>
          </p:cNvPr>
          <p:cNvSpPr/>
          <p:nvPr/>
        </p:nvSpPr>
        <p:spPr>
          <a:xfrm>
            <a:off x="76200" y="1752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14E207A-6F2F-E815-9C41-62EA642EF641}"/>
              </a:ext>
            </a:extLst>
          </p:cNvPr>
          <p:cNvSpPr/>
          <p:nvPr/>
        </p:nvSpPr>
        <p:spPr>
          <a:xfrm>
            <a:off x="136989" y="5759366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1069</Words>
  <Application>Microsoft Office PowerPoint</Application>
  <PresentationFormat>On-screen Show (4:3)</PresentationFormat>
  <Paragraphs>108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</vt:lpstr>
      <vt:lpstr>Arial</vt:lpstr>
      <vt:lpstr>Calibri</vt:lpstr>
      <vt:lpstr>Cambria Math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Phương Liên</cp:lastModifiedBy>
  <cp:revision>72</cp:revision>
  <dcterms:created xsi:type="dcterms:W3CDTF">2022-07-17T03:58:12Z</dcterms:created>
  <dcterms:modified xsi:type="dcterms:W3CDTF">2023-09-16T07:33:25Z</dcterms:modified>
</cp:coreProperties>
</file>